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8" r:id="rId10"/>
    <p:sldId id="274" r:id="rId11"/>
    <p:sldId id="275" r:id="rId12"/>
    <p:sldId id="276" r:id="rId13"/>
    <p:sldId id="271" r:id="rId14"/>
    <p:sldId id="272" r:id="rId15"/>
    <p:sldId id="273" r:id="rId16"/>
    <p:sldId id="277" r:id="rId17"/>
    <p:sldId id="282" r:id="rId18"/>
    <p:sldId id="286" r:id="rId19"/>
    <p:sldId id="287" r:id="rId20"/>
    <p:sldId id="290" r:id="rId21"/>
    <p:sldId id="292" r:id="rId22"/>
    <p:sldId id="288" r:id="rId23"/>
    <p:sldId id="291" r:id="rId24"/>
    <p:sldId id="296" r:id="rId25"/>
    <p:sldId id="289" r:id="rId26"/>
    <p:sldId id="262" r:id="rId27"/>
  </p:sldIdLst>
  <p:sldSz cx="18288000" cy="10287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>
        <p:scale>
          <a:sx n="55" d="100"/>
          <a:sy n="55" d="100"/>
        </p:scale>
        <p:origin x="66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24-11-6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이거 한 파일은 </a:t>
            </a:r>
            <a:r>
              <a:rPr lang="en-US" altLang="ko-KR"/>
              <a:t>sim &gt; conv2d_adjust.v </a:t>
            </a:r>
            <a:r>
              <a:rPr lang="ko-KR" altLang="en-US"/>
              <a:t>파일임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9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1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+mn-ea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02C1AE-5FC1-C889-4C71-E5C254D1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2FD375-F145-07F2-B14E-6342BEFA7779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Lidar</a:t>
            </a:r>
            <a:r>
              <a:rPr lang="ko-KR" altLang="en-US" sz="6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모듈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0199BA-A292-8771-2AA9-D2BBCF93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82"/>
          <a:stretch/>
        </p:blipFill>
        <p:spPr bwMode="auto">
          <a:xfrm>
            <a:off x="6705600" y="2781300"/>
            <a:ext cx="4876800" cy="26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EC7866A3-B3F4-178F-73D9-5488EACD5CE4}"/>
              </a:ext>
            </a:extLst>
          </p:cNvPr>
          <p:cNvCxnSpPr>
            <a:cxnSpLocks/>
          </p:cNvCxnSpPr>
          <p:nvPr/>
        </p:nvCxnSpPr>
        <p:spPr>
          <a:xfrm rot="10800000">
            <a:off x="9201150" y="4482354"/>
            <a:ext cx="2609850" cy="2438400"/>
          </a:xfrm>
          <a:prstGeom prst="bentConnector3">
            <a:avLst>
              <a:gd name="adj1" fmla="val 1002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C52537-6A7B-017E-7A92-344CC087098B}"/>
              </a:ext>
            </a:extLst>
          </p:cNvPr>
          <p:cNvSpPr/>
          <p:nvPr/>
        </p:nvSpPr>
        <p:spPr>
          <a:xfrm>
            <a:off x="11811000" y="6291846"/>
            <a:ext cx="2609850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Cmd send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00 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C08BFA-7E93-1CE5-9024-6DBE37DA863B}"/>
              </a:ext>
            </a:extLst>
          </p:cNvPr>
          <p:cNvCxnSpPr/>
          <p:nvPr/>
        </p:nvCxnSpPr>
        <p:spPr>
          <a:xfrm rot="10800000" flipV="1">
            <a:off x="6248400" y="4482354"/>
            <a:ext cx="2743200" cy="24384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2A12C20-1245-82D5-5C4F-DBB7CC0A432B}"/>
              </a:ext>
            </a:extLst>
          </p:cNvPr>
          <p:cNvSpPr/>
          <p:nvPr/>
        </p:nvSpPr>
        <p:spPr>
          <a:xfrm>
            <a:off x="2743200" y="6291846"/>
            <a:ext cx="3542071" cy="125781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b="1">
                <a:solidFill>
                  <a:sysClr val="windowText" lastClr="000000"/>
                </a:solidFill>
              </a:rPr>
              <a:t>Data receive</a:t>
            </a:r>
          </a:p>
          <a:p>
            <a:r>
              <a:rPr lang="en-US" altLang="ko-KR" sz="2400">
                <a:solidFill>
                  <a:sysClr val="windowText" lastClr="000000"/>
                </a:solidFill>
              </a:rPr>
              <a:t>55 AA 81 03 </a:t>
            </a:r>
            <a:r>
              <a:rPr lang="en-US" altLang="ko-KR" sz="2400">
                <a:solidFill>
                  <a:srgbClr val="FF0000"/>
                </a:solidFill>
              </a:rPr>
              <a:t>XX YY ZZ </a:t>
            </a:r>
            <a:r>
              <a:rPr lang="en-US" altLang="ko-KR" sz="2400">
                <a:solidFill>
                  <a:sysClr val="windowText" lastClr="000000"/>
                </a:solidFill>
              </a:rPr>
              <a:t>FA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F5135-C988-0004-FA43-A996E46B72AE}"/>
              </a:ext>
            </a:extLst>
          </p:cNvPr>
          <p:cNvSpPr txBox="1"/>
          <p:nvPr/>
        </p:nvSpPr>
        <p:spPr>
          <a:xfrm>
            <a:off x="2007297" y="8365905"/>
            <a:ext cx="905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XX YY : </a:t>
            </a:r>
            <a:r>
              <a:rPr lang="ko-KR" altLang="en-US" sz="2400"/>
              <a:t>라이다 모듈에서 물체까지의 거리 </a:t>
            </a:r>
            <a:r>
              <a:rPr lang="en-US" altLang="ko-KR" sz="2400"/>
              <a:t>(hex value)</a:t>
            </a:r>
          </a:p>
          <a:p>
            <a:r>
              <a:rPr lang="en-US" altLang="ko-KR" sz="2400"/>
              <a:t>ZZ : </a:t>
            </a:r>
            <a:r>
              <a:rPr lang="ko-KR" altLang="en-US" sz="2400"/>
              <a:t>정상 수신 확인 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53344C-CDDC-8073-1366-2617A022BEE1}"/>
              </a:ext>
            </a:extLst>
          </p:cNvPr>
          <p:cNvSpPr txBox="1"/>
          <p:nvPr/>
        </p:nvSpPr>
        <p:spPr>
          <a:xfrm>
            <a:off x="9853622" y="652676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UART_TX</a:t>
            </a: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3E4D5-C9A3-B639-CAAA-6EFED5624FD1}"/>
              </a:ext>
            </a:extLst>
          </p:cNvPr>
          <p:cNvSpPr txBox="1"/>
          <p:nvPr/>
        </p:nvSpPr>
        <p:spPr>
          <a:xfrm>
            <a:off x="7157397" y="6551422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UART_RX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C46CF-BF68-61EB-0222-97A4CB0E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9C32159-2AB2-898A-80DA-10B5768A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</m:ctrlPr>
                      </m:naryPr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=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𝒌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−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Gotham" panose="020B0600000101010101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</m:ctrlPr>
                          </m:naryPr>
                          <m:sub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𝒏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=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𝒌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−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𝑰𝒏𝒑𝒖𝒕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𝒊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 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𝒋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+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∗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𝑲𝒆𝒓𝒏𝒆𝒍</m:t>
                            </m:r>
                            <m:d>
                              <m:dPr>
                                <m:ctrlP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𝒎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,</m:t>
                                </m:r>
                                <m:r>
                                  <a:rPr lang="en-US" altLang="ko-KR" sz="3600" b="1" i="1" spc="217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Gotham" panose="020B0600000101010101" charset="0"/>
                                  </a:rPr>
                                  <m:t>𝒏</m:t>
                                </m:r>
                              </m:e>
                            </m:d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)+</m:t>
                            </m:r>
                            <m:r>
                              <a:rPr lang="en-US" altLang="ko-KR" sz="3600" b="1" i="1" spc="217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otham" panose="020B0600000101010101" charset="0"/>
                              </a:rPr>
                              <m:t>𝑩𝒊𝒂𝒔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Kernel(m,n)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m,n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위치의 가중치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필터의 크기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 xmlns="">
          <p:sp>
            <p:nvSpPr>
              <p:cNvPr id="6" name="TextBox 2">
                <a:extLst>
                  <a:ext uri="{FF2B5EF4-FFF2-40B4-BE49-F238E27FC236}">
                    <a16:creationId xmlns:a16="http://schemas.microsoft.com/office/drawing/2014/main" id="{DA8545EF-945E-B2BA-7A75-2C6EA706F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4212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C867690-B2B2-DDA0-FCEE-FD84AFD6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62" y="6121874"/>
            <a:ext cx="2806880" cy="2292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7CF85F-E6C9-AB6F-FB84-A18D35F7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89" y="6593906"/>
            <a:ext cx="1875784" cy="13482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DCD9A31-CB54-CC3C-C043-1B106FAA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687" y="7002448"/>
            <a:ext cx="376248" cy="6521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53B96D-33D2-5A35-4365-87DFD5351E9C}"/>
              </a:ext>
            </a:extLst>
          </p:cNvPr>
          <p:cNvSpPr txBox="1"/>
          <p:nvPr/>
        </p:nvSpPr>
        <p:spPr>
          <a:xfrm>
            <a:off x="2206333" y="8421778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9FCEC5-C7B8-809C-5893-F5284EEE5FDA}"/>
              </a:ext>
            </a:extLst>
          </p:cNvPr>
          <p:cNvSpPr txBox="1"/>
          <p:nvPr/>
        </p:nvSpPr>
        <p:spPr>
          <a:xfrm>
            <a:off x="5895280" y="8348184"/>
            <a:ext cx="9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kernel</a:t>
            </a:r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045A7-E38F-9DEF-AE25-042A55A67B1B}"/>
              </a:ext>
            </a:extLst>
          </p:cNvPr>
          <p:cNvSpPr txBox="1"/>
          <p:nvPr/>
        </p:nvSpPr>
        <p:spPr>
          <a:xfrm>
            <a:off x="8370768" y="83558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bias</a:t>
            </a:r>
            <a:endParaRPr lang="ko-KR" alt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CB533E-D450-D018-8E9A-6BADD4229B3A}"/>
              </a:ext>
            </a:extLst>
          </p:cNvPr>
          <p:cNvSpPr txBox="1"/>
          <p:nvPr/>
        </p:nvSpPr>
        <p:spPr>
          <a:xfrm>
            <a:off x="10416288" y="6783125"/>
            <a:ext cx="65277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Output(0,0) = (1*1 + 2*0 + 4*(-1) + 5*1) + 1</a:t>
            </a:r>
          </a:p>
          <a:p>
            <a:r>
              <a:rPr lang="en-US" altLang="ko-KR" sz="2800"/>
              <a:t>Output(0,1) = (2*1 + 3*0 + 5*(-1) + 6*1) + 1</a:t>
            </a:r>
          </a:p>
          <a:p>
            <a:pPr algn="ctr"/>
            <a:r>
              <a:rPr lang="en-US" altLang="ko-KR" sz="2800"/>
              <a:t>...</a:t>
            </a:r>
            <a:endParaRPr lang="ko-KR" altLang="en-US" sz="28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BBD9CB2-2445-6607-42A1-C3511DC98631}"/>
              </a:ext>
            </a:extLst>
          </p:cNvPr>
          <p:cNvSpPr/>
          <p:nvPr/>
        </p:nvSpPr>
        <p:spPr>
          <a:xfrm>
            <a:off x="1981200" y="6286500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6082E-87EE-565C-BA9A-A8A67D341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EA864D5-A0FE-5EA8-F706-E9DF6638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4BCBB36-AB94-DE46-94E0-CF5D941ACC80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170A837-6C57-8A23-0B2F-FCAFF56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46698"/>
              </p:ext>
            </p:extLst>
          </p:nvPr>
        </p:nvGraphicFramePr>
        <p:xfrm>
          <a:off x="7223760" y="4840488"/>
          <a:ext cx="1905000" cy="1714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405797081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51292003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4179963125"/>
                    </a:ext>
                  </a:extLst>
                </a:gridCol>
              </a:tblGrid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666756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7413"/>
                  </a:ext>
                </a:extLst>
              </a:tr>
              <a:tr h="5715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1930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C55700-2A95-61B8-4EBA-9B3483AFBF63}"/>
              </a:ext>
            </a:extLst>
          </p:cNvPr>
          <p:cNvSpPr txBox="1"/>
          <p:nvPr/>
        </p:nvSpPr>
        <p:spPr>
          <a:xfrm>
            <a:off x="9735475" y="52599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 bias</a:t>
            </a:r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359A7A-6922-E50A-C3C9-B5DB70CB9EA6}"/>
              </a:ext>
            </a:extLst>
          </p:cNvPr>
          <p:cNvSpPr/>
          <p:nvPr/>
        </p:nvSpPr>
        <p:spPr>
          <a:xfrm>
            <a:off x="13593859" y="5690118"/>
            <a:ext cx="565324" cy="76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1C9CF5A2-8009-6159-0135-8C20DF622BAF}"/>
              </a:ext>
            </a:extLst>
          </p:cNvPr>
          <p:cNvSpPr/>
          <p:nvPr/>
        </p:nvSpPr>
        <p:spPr>
          <a:xfrm>
            <a:off x="9829801" y="549559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2BE99F38-13FA-8149-3C85-2EE6EA55C173}"/>
              </a:ext>
            </a:extLst>
          </p:cNvPr>
          <p:cNvSpPr/>
          <p:nvPr/>
        </p:nvSpPr>
        <p:spPr>
          <a:xfrm>
            <a:off x="5867400" y="5298030"/>
            <a:ext cx="762000" cy="799416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04B92A-CD2A-C26D-B852-E9FA4E65F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03126"/>
              </p:ext>
            </p:extLst>
          </p:nvPr>
        </p:nvGraphicFramePr>
        <p:xfrm>
          <a:off x="1542449" y="3924300"/>
          <a:ext cx="3959192" cy="3788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899">
                  <a:extLst>
                    <a:ext uri="{9D8B030D-6E8A-4147-A177-3AD203B41FA5}">
                      <a16:colId xmlns:a16="http://schemas.microsoft.com/office/drawing/2014/main" val="2126648423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810685515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284178332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642543477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06153078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778187519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1126933116"/>
                    </a:ext>
                  </a:extLst>
                </a:gridCol>
                <a:gridCol w="494899">
                  <a:extLst>
                    <a:ext uri="{9D8B030D-6E8A-4147-A177-3AD203B41FA5}">
                      <a16:colId xmlns:a16="http://schemas.microsoft.com/office/drawing/2014/main" val="3415638656"/>
                    </a:ext>
                  </a:extLst>
                </a:gridCol>
              </a:tblGrid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630946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942153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711777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802064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898020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3134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69311"/>
                  </a:ext>
                </a:extLst>
              </a:tr>
              <a:tr h="473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8188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149339-81CD-63AF-A922-55AACB191AE4}"/>
              </a:ext>
            </a:extLst>
          </p:cNvPr>
          <p:cNvSpPr txBox="1"/>
          <p:nvPr/>
        </p:nvSpPr>
        <p:spPr>
          <a:xfrm>
            <a:off x="2880683" y="7924800"/>
            <a:ext cx="141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</a:t>
            </a:r>
            <a:r>
              <a:rPr lang="ko-KR" altLang="en-US"/>
              <a:t> </a:t>
            </a:r>
            <a:r>
              <a:rPr lang="en-US" altLang="ko-KR"/>
              <a:t>feature</a:t>
            </a:r>
          </a:p>
          <a:p>
            <a:r>
              <a:rPr lang="en-US" altLang="ko-KR"/>
              <a:t>padding = 1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25FADA-3577-E7E7-8DDF-5848AC378B9A}"/>
              </a:ext>
            </a:extLst>
          </p:cNvPr>
          <p:cNvSpPr txBox="1"/>
          <p:nvPr/>
        </p:nvSpPr>
        <p:spPr>
          <a:xfrm>
            <a:off x="12549074" y="9486900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16</a:t>
            </a:r>
            <a:r>
              <a:rPr lang="ko-KR" altLang="en-US"/>
              <a:t>진수 고정 소수점 표현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A7B806-4B75-31E4-A1D0-CC03D119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F2A94D-ECEC-B337-C70C-0875CEEA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55" y="2882229"/>
            <a:ext cx="5610932" cy="2590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C2BECC-A2A8-6B13-9A87-1764F6D186E3}"/>
              </a:ext>
            </a:extLst>
          </p:cNvPr>
          <p:cNvSpPr txBox="1"/>
          <p:nvPr/>
        </p:nvSpPr>
        <p:spPr>
          <a:xfrm>
            <a:off x="7792693" y="8063299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kernel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5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8712E-6573-DAB0-C851-FD3FCBF9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F31B6AC-7062-856B-8684-9B51566C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F80E2A3-F045-F74E-58BA-7F34221A7315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altLang="ko-KR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784463-ABEA-7274-233A-24BBDDCB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859" y="6623571"/>
            <a:ext cx="5595692" cy="2788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0D31D2-CF85-705D-4E79-0C6DBB57E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9900"/>
            <a:ext cx="18288000" cy="16487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07AFA2-6773-2715-A439-CFA8C784E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14803"/>
            <a:ext cx="18288000" cy="6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CE62-B6C3-B141-70B1-3EBD7342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130C31A-05EA-5F4B-A3AA-DBC2A258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EA3FB38-7AED-384A-FA2A-5EC8F9CB42F2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d>
                      <m:d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d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𝒊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,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𝒋</m:t>
                        </m:r>
                      </m:e>
                    </m:d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𝒎𝒂</m:t>
                    </m:r>
                    <m:sSub>
                      <m:sSubPr>
                        <m:ctrlP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</m:ctrlPr>
                      </m:sSubPr>
                      <m:e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𝒙</m:t>
                        </m:r>
                      </m:e>
                      <m:sub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𝟎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≤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𝒏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&lt;</m:t>
                        </m:r>
                        <m:r>
                          <a:rPr lang="en-US" altLang="ko-KR" sz="3600" b="1" i="1" spc="217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  <a:cs typeface="Gotham" panose="020B0600000101010101" charset="0"/>
                          </a:rPr>
                          <m:t>𝒌</m:t>
                        </m:r>
                      </m:sub>
                    </m:sSub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𝒊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𝒎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, 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𝒋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altLang="ko-KR" sz="3600" b="1" spc="217">
                  <a:solidFill>
                    <a:srgbClr val="000000"/>
                  </a:solidFill>
                  <a:latin typeface="+mj-ea"/>
                  <a:ea typeface="Cambria Math" panose="02040503050406030204" pitchFamily="18" charset="0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: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입력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/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출력의 </a:t>
                </a: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i, j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위치 값</a:t>
                </a:r>
                <a:endParaRPr lang="en-US" altLang="ko-KR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k : pool </a:t>
                </a:r>
                <a:r>
                  <a:rPr lang="ko-KR" altLang="en-US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의 크기</a:t>
                </a:r>
                <a:endParaRPr lang="en-US" altLang="ko-KR" sz="20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28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s : stride</a:t>
                </a:r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362B300E-A56A-9313-32E3-4D89F756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971391"/>
              </a:xfrm>
              <a:prstGeom prst="rect">
                <a:avLst/>
              </a:prstGeom>
              <a:blipFill>
                <a:blip r:embed="rId2"/>
                <a:stretch>
                  <a:fillRect b="-6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2D7BB3-C1A7-F23F-7254-D23F0D81335C}"/>
              </a:ext>
            </a:extLst>
          </p:cNvPr>
          <p:cNvSpPr txBox="1"/>
          <p:nvPr/>
        </p:nvSpPr>
        <p:spPr>
          <a:xfrm>
            <a:off x="3273133" y="8443307"/>
            <a:ext cx="18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input feature</a:t>
            </a:r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73A87-5A16-C3C2-B34A-D008DB546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6372745"/>
            <a:ext cx="2371024" cy="20477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C945D6-42EF-99D0-F245-CC0A49EB292E}"/>
              </a:ext>
            </a:extLst>
          </p:cNvPr>
          <p:cNvSpPr txBox="1"/>
          <p:nvPr/>
        </p:nvSpPr>
        <p:spPr>
          <a:xfrm>
            <a:off x="8153400" y="5826665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Output(0,0) = </a:t>
            </a:r>
            <a:endParaRPr lang="ko-KR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D4837-DA73-5BEA-8F4B-0EA3220DF0E3}"/>
              </a:ext>
            </a:extLst>
          </p:cNvPr>
          <p:cNvSpPr txBox="1"/>
          <p:nvPr/>
        </p:nvSpPr>
        <p:spPr>
          <a:xfrm>
            <a:off x="3074981" y="5803805"/>
            <a:ext cx="2299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ex : k = 2, s = 1</a:t>
            </a:r>
            <a:endParaRPr lang="ko-KR" altLang="en-US" sz="28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1D9034-B22E-723A-05A4-E92B7ECD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0884" y="5301037"/>
            <a:ext cx="3230337" cy="1328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EB7662-5E87-DA36-ED53-160E8F31CE0B}"/>
              </a:ext>
            </a:extLst>
          </p:cNvPr>
          <p:cNvSpPr txBox="1"/>
          <p:nvPr/>
        </p:nvSpPr>
        <p:spPr>
          <a:xfrm>
            <a:off x="8138160" y="7296232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Output(0,1) = </a:t>
            </a:r>
            <a:endParaRPr lang="ko-KR" alt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133BF-20CF-3B00-F774-2A353BD56F65}"/>
              </a:ext>
            </a:extLst>
          </p:cNvPr>
          <p:cNvSpPr txBox="1"/>
          <p:nvPr/>
        </p:nvSpPr>
        <p:spPr>
          <a:xfrm>
            <a:off x="10665604" y="876579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...</a:t>
            </a:r>
            <a:endParaRPr lang="ko-KR" altLang="en-US" sz="320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F7855E-3E9C-7216-5B21-B22718229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884" y="6957616"/>
            <a:ext cx="3230337" cy="13311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45169A-279C-C62F-0A93-7E617DE3D152}"/>
              </a:ext>
            </a:extLst>
          </p:cNvPr>
          <p:cNvSpPr/>
          <p:nvPr/>
        </p:nvSpPr>
        <p:spPr>
          <a:xfrm>
            <a:off x="3074980" y="6420311"/>
            <a:ext cx="1420819" cy="13139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0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4A576-241E-5898-E72A-ED506107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0CDB80A-44E8-1D7B-9FA0-97558252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같음 기호 2">
            <a:extLst>
              <a:ext uri="{FF2B5EF4-FFF2-40B4-BE49-F238E27FC236}">
                <a16:creationId xmlns:a16="http://schemas.microsoft.com/office/drawing/2014/main" id="{BEAAAEDF-38CD-0B15-1435-B44FAD23E6CD}"/>
              </a:ext>
            </a:extLst>
          </p:cNvPr>
          <p:cNvSpPr/>
          <p:nvPr/>
        </p:nvSpPr>
        <p:spPr>
          <a:xfrm>
            <a:off x="8683461" y="5513648"/>
            <a:ext cx="762000" cy="646331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E2351C-B5D6-EEF4-BA43-969660FA6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334154"/>
              </p:ext>
            </p:extLst>
          </p:nvPr>
        </p:nvGraphicFramePr>
        <p:xfrm>
          <a:off x="2460762" y="3760622"/>
          <a:ext cx="4466760" cy="4152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460">
                  <a:extLst>
                    <a:ext uri="{9D8B030D-6E8A-4147-A177-3AD203B41FA5}">
                      <a16:colId xmlns:a16="http://schemas.microsoft.com/office/drawing/2014/main" val="3490315941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19442115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1286452349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81074760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601546863"/>
                    </a:ext>
                  </a:extLst>
                </a:gridCol>
                <a:gridCol w="744460">
                  <a:extLst>
                    <a:ext uri="{9D8B030D-6E8A-4147-A177-3AD203B41FA5}">
                      <a16:colId xmlns:a16="http://schemas.microsoft.com/office/drawing/2014/main" val="235439466"/>
                    </a:ext>
                  </a:extLst>
                </a:gridCol>
              </a:tblGrid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91338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44835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256304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7256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873780"/>
                  </a:ext>
                </a:extLst>
              </a:tr>
              <a:tr h="6920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2958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73029C5-9EE6-760A-AFCD-4A3511F7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9" y="2781300"/>
            <a:ext cx="6173211" cy="41523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5ECDC3-CF59-5E16-DF8E-4304CD4E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452" y="8267700"/>
            <a:ext cx="2550706" cy="135451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E714ABC-4CEB-1113-8981-3576C4460E6E}"/>
              </a:ext>
            </a:extLst>
          </p:cNvPr>
          <p:cNvSpPr/>
          <p:nvPr/>
        </p:nvSpPr>
        <p:spPr>
          <a:xfrm>
            <a:off x="13548143" y="7283655"/>
            <a:ext cx="565324" cy="82498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FF0F4A3-250F-F92C-58A6-A273BCC4D98A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2E7CA-5F92-743D-F00C-4303985C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8464557-9A2F-23F8-E92E-B42332B5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29E0CE9-5BBD-7D06-4BFD-09C303EE7AF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Maxpool2d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3E9F1F-1AA6-696B-28F0-97722FCC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0"/>
            <a:ext cx="18288000" cy="1286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7539F3-3830-83EA-9E0B-94A09480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1" y="4870403"/>
            <a:ext cx="18210158" cy="669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6DD9BB-0C32-724C-A6CC-F3CEF64C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5054" y="7886700"/>
            <a:ext cx="2550706" cy="1354512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94AD9129-C046-4BA6-B20C-7C85EC0F68E9}"/>
              </a:ext>
            </a:extLst>
          </p:cNvPr>
          <p:cNvSpPr txBox="1"/>
          <p:nvPr/>
        </p:nvSpPr>
        <p:spPr>
          <a:xfrm>
            <a:off x="1028700" y="6472844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ReLU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5236E-7F27-504C-4D0D-22F7D0BFB3EE}"/>
              </a:ext>
            </a:extLst>
          </p:cNvPr>
          <p:cNvSpPr txBox="1"/>
          <p:nvPr/>
        </p:nvSpPr>
        <p:spPr>
          <a:xfrm>
            <a:off x="1752600" y="7594312"/>
            <a:ext cx="5162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o_data[MSB] ? 0 : o_data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200"/>
              <a:t>integrated with maxpool2d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4031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BC617-93D4-BA44-AE8D-788C562FC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E0E28EC-F804-3992-0F88-9F215FF8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38513C0-8FC3-DEFF-0177-062D15B9C02F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dense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/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>
                  <a:lnSpc>
                    <a:spcPts val="8686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𝑶𝒖𝒕𝒑𝒖𝒕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=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𝑨𝒄𝒕𝒊𝒗𝒂𝒕𝒊𝒐𝒏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(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𝑰𝒏𝒑𝒖𝒕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 ∗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𝑾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+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𝒃𝒊𝒂𝒔</m:t>
                    </m:r>
                    <m:r>
                      <a:rPr lang="en-US" altLang="ko-KR" sz="3600" b="1" i="1" spc="21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  <a:cs typeface="Gotham" panose="020B0600000101010101" charset="0"/>
                      </a:rPr>
                      <m:t>)</m:t>
                    </m:r>
                  </m:oMath>
                </a14:m>
                <a:endParaRPr lang="en-US" sz="28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W : </a:t>
                </a:r>
                <a:r>
                  <a:rPr lang="ko-KR" altLang="en-US" sz="2400" b="1" spc="217">
                    <a:solidFill>
                      <a:srgbClr val="000000"/>
                    </a:solidFill>
                    <a:latin typeface="+mj-ea"/>
                    <a:ea typeface="+mj-ea"/>
                    <a:cs typeface="Gotham" panose="020B0600000101010101" charset="0"/>
                  </a:rPr>
                  <a:t>가중치 행렬</a:t>
                </a:r>
                <a:endParaRPr lang="en-US" altLang="ko-KR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  <a:p>
                <a:pPr marL="1028700" lvl="1" indent="-5715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sz="2400" b="1" spc="217">
                  <a:solidFill>
                    <a:srgbClr val="000000"/>
                  </a:solidFill>
                  <a:latin typeface="+mj-ea"/>
                  <a:ea typeface="+mj-ea"/>
                  <a:cs typeface="Gotham" panose="020B0600000101010101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C74DA4-9DB5-90C4-46CE-77192509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18880"/>
                <a:ext cx="16535400" cy="2155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ACAEF1-2591-4F99-5922-1C12509FC86F}"/>
              </a:ext>
            </a:extLst>
          </p:cNvPr>
          <p:cNvSpPr txBox="1"/>
          <p:nvPr/>
        </p:nvSpPr>
        <p:spPr>
          <a:xfrm>
            <a:off x="1219200" y="4544379"/>
            <a:ext cx="516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ex : </a:t>
            </a:r>
            <a:r>
              <a:rPr lang="ko-KR" altLang="en-US" sz="2400"/>
              <a:t>입력이 </a:t>
            </a:r>
            <a:r>
              <a:rPr lang="en-US" altLang="ko-KR" sz="2400"/>
              <a:t>4</a:t>
            </a:r>
            <a:r>
              <a:rPr lang="ko-KR" altLang="en-US" sz="2400"/>
              <a:t>고 출력이 </a:t>
            </a:r>
            <a:r>
              <a:rPr lang="en-US" altLang="ko-KR" sz="2400"/>
              <a:t>2</a:t>
            </a:r>
            <a:r>
              <a:rPr lang="ko-KR" altLang="en-US" sz="2400"/>
              <a:t>인 </a:t>
            </a:r>
            <a:r>
              <a:rPr lang="en-US" altLang="ko-KR" sz="2400"/>
              <a:t>dense layer</a:t>
            </a:r>
            <a:endParaRPr lang="ko-KR" altLang="en-US" sz="2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2CB326-4F05-B664-856C-9DCF5D11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02" y="6011365"/>
            <a:ext cx="3167189" cy="5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6ADC1-4CD6-1866-32B3-2DCA2A28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277" y="5383418"/>
            <a:ext cx="3058770" cy="1751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F0F800-E822-328D-94D3-473D93AD0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2230" y="5915714"/>
            <a:ext cx="3058770" cy="595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BD4C7-87B5-0D8D-CFE1-59AC9D9D7AE1}"/>
              </a:ext>
            </a:extLst>
          </p:cNvPr>
          <p:cNvSpPr txBox="1"/>
          <p:nvPr/>
        </p:nvSpPr>
        <p:spPr>
          <a:xfrm>
            <a:off x="4730143" y="7982983"/>
            <a:ext cx="8611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Output[0] = (1 * 0.1 + 2 * 0.3 + 3 * 0.4 + 4 * (-0.2)) + 0.5</a:t>
            </a:r>
          </a:p>
          <a:p>
            <a:r>
              <a:rPr lang="en-US" altLang="ko-KR" sz="2800"/>
              <a:t>Output[1] = (1 * 0.2 + 2 * (-0.1) + 3 * 0.5 + 4 * 0.3) + (-0.5)</a:t>
            </a:r>
            <a:endParaRPr lang="ko-KR" altLang="en-US" sz="2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20D70B-F48C-69F0-2300-564AAA151561}"/>
              </a:ext>
            </a:extLst>
          </p:cNvPr>
          <p:cNvSpPr/>
          <p:nvPr/>
        </p:nvSpPr>
        <p:spPr>
          <a:xfrm>
            <a:off x="8305800" y="5383418"/>
            <a:ext cx="1066800" cy="1751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A7DD3-1B14-2ED5-9A19-71D42857CFC9}"/>
              </a:ext>
            </a:extLst>
          </p:cNvPr>
          <p:cNvSpPr/>
          <p:nvPr/>
        </p:nvSpPr>
        <p:spPr>
          <a:xfrm>
            <a:off x="9372600" y="5383418"/>
            <a:ext cx="1066800" cy="17518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78E491-B310-6FBD-0F4E-A04324357E47}"/>
              </a:ext>
            </a:extLst>
          </p:cNvPr>
          <p:cNvSpPr/>
          <p:nvPr/>
        </p:nvSpPr>
        <p:spPr>
          <a:xfrm>
            <a:off x="13372276" y="5909161"/>
            <a:ext cx="1066800" cy="635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A0181-F80F-87F6-4DFF-13D881C6F80A}"/>
              </a:ext>
            </a:extLst>
          </p:cNvPr>
          <p:cNvSpPr/>
          <p:nvPr/>
        </p:nvSpPr>
        <p:spPr>
          <a:xfrm>
            <a:off x="14535562" y="5909161"/>
            <a:ext cx="1085438" cy="6356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26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908799"/>
              </p:ext>
            </p:extLst>
          </p:nvPr>
        </p:nvGraphicFramePr>
        <p:xfrm>
          <a:off x="2590800" y="2999865"/>
          <a:ext cx="13117051" cy="5486043"/>
        </p:xfrm>
        <a:graphic>
          <a:graphicData uri="http://schemas.openxmlformats.org/drawingml/2006/table">
            <a:tbl>
              <a:tblPr/>
              <a:tblGrid>
                <a:gridCol w="1398480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726006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87865709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3571507920"/>
                    </a:ext>
                  </a:extLst>
                </a:gridCol>
                <a:gridCol w="370095">
                  <a:extLst>
                    <a:ext uri="{9D8B030D-6E8A-4147-A177-3AD203B41FA5}">
                      <a16:colId xmlns:a16="http://schemas.microsoft.com/office/drawing/2014/main" val="21018437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Zynq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에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CNN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이식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레이어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4611743" y="6362700"/>
            <a:ext cx="357354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025DCF-422F-0B17-86F1-19AEE9AA053D}"/>
              </a:ext>
            </a:extLst>
          </p:cNvPr>
          <p:cNvSpPr>
            <a:spLocks/>
          </p:cNvSpPr>
          <p:nvPr/>
        </p:nvSpPr>
        <p:spPr bwMode="auto">
          <a:xfrm>
            <a:off x="14586030" y="8134517"/>
            <a:ext cx="10668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D1E1073-88DD-8C6F-B359-02401F4B4CBA}"/>
              </a:ext>
            </a:extLst>
          </p:cNvPr>
          <p:cNvSpPr>
            <a:spLocks/>
          </p:cNvSpPr>
          <p:nvPr/>
        </p:nvSpPr>
        <p:spPr bwMode="auto">
          <a:xfrm>
            <a:off x="14627079" y="7508026"/>
            <a:ext cx="357354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A94E29C-7394-7052-49FB-2901F2966C1A}"/>
              </a:ext>
            </a:extLst>
          </p:cNvPr>
          <p:cNvSpPr>
            <a:spLocks/>
          </p:cNvSpPr>
          <p:nvPr/>
        </p:nvSpPr>
        <p:spPr bwMode="auto">
          <a:xfrm>
            <a:off x="14611742" y="5797464"/>
            <a:ext cx="704457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전체 설계도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050A2717-B297-0393-C9D9-E922E751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71" y="2247900"/>
            <a:ext cx="13638657" cy="76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915</Words>
  <Application>Microsoft Office PowerPoint</Application>
  <PresentationFormat>사용자 지정</PresentationFormat>
  <Paragraphs>329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Wingdings</vt:lpstr>
      <vt:lpstr>맑은 고딕</vt:lpstr>
      <vt:lpstr>Times New Roman</vt:lpstr>
      <vt:lpstr>Cambria Math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60</cp:revision>
  <dcterms:created xsi:type="dcterms:W3CDTF">2006-08-16T00:00:00Z</dcterms:created>
  <dcterms:modified xsi:type="dcterms:W3CDTF">2024-11-06T08:40:04Z</dcterms:modified>
  <dc:identifier>DAGBV0a_jMY</dc:identifier>
</cp:coreProperties>
</file>